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</p:sldIdLst>
  <p:sldSz cx="14630400" cy="8229600"/>
  <p:notesSz cx="8229600" cy="14630400"/>
  <p:embeddedFontLst>
    <p:embeddedFont>
      <p:font typeface="Tomorrow" panose="020B0604020202020204" charset="0"/>
      <p:regular r:id="rId11"/>
    </p:embeddedFont>
    <p:embeddedFont>
      <p:font typeface="Tomorrow Semi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78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8999"/>
            <a:ext cx="4785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Enterprise Inventory Intelligence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9140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SmartShelfX: AI-Powered Inventory Management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67177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Next-generation inventory optimization platform that transforms stock management through intelligent forecasting and automated restocking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582162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Platform Overview: Intelligence Meets Efficiency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78054"/>
            <a:ext cx="2826544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59487" y="2119670"/>
            <a:ext cx="6425922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Traditional inventory management struggles with stockouts, overstocking, and reactive ordering processes that drain resources and hurt customer satisfaction.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487" y="3212425"/>
            <a:ext cx="2826544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59487" y="3754041"/>
            <a:ext cx="6425922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SmartShelfX leverages AI-powered demand forecasting to analyze historical sales patterns, seasonal trends, and real-time data, delivering proactive stock optimization with automated purchase order generation.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021" y="1746945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799" y="562927"/>
            <a:ext cx="6719530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Platform Capabilities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2799" y="1509474"/>
            <a:ext cx="3753207" cy="3627477"/>
          </a:xfrm>
          <a:prstGeom prst="roundRect">
            <a:avLst>
              <a:gd name="adj" fmla="val 846"/>
            </a:avLst>
          </a:prstGeom>
          <a:solidFill>
            <a:srgbClr val="F0EAEA"/>
          </a:solidFill>
          <a:ln/>
        </p:spPr>
      </p:sp>
      <p:sp>
        <p:nvSpPr>
          <p:cNvPr id="5" name="Shape 2"/>
          <p:cNvSpPr/>
          <p:nvPr/>
        </p:nvSpPr>
        <p:spPr>
          <a:xfrm>
            <a:off x="6407468" y="1714143"/>
            <a:ext cx="614005" cy="614005"/>
          </a:xfrm>
          <a:prstGeom prst="roundRect">
            <a:avLst>
              <a:gd name="adj" fmla="val 14890898"/>
            </a:avLst>
          </a:prstGeom>
          <a:solidFill>
            <a:srgbClr val="1D1D1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6298" y="1882973"/>
            <a:ext cx="276344" cy="2763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07468" y="2532817"/>
            <a:ext cx="3343870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Role-Based Access Control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07468" y="3295174"/>
            <a:ext cx="3343870" cy="1637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Secure JWT authentication supporting Admin, Warehouse Manager, and Vendor roles with tailored dashboards and permissions.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0675" y="1509474"/>
            <a:ext cx="3753326" cy="3627477"/>
          </a:xfrm>
          <a:prstGeom prst="roundRect">
            <a:avLst>
              <a:gd name="adj" fmla="val 846"/>
            </a:avLst>
          </a:prstGeom>
          <a:solidFill>
            <a:srgbClr val="F0EAEA"/>
          </a:solidFill>
          <a:ln/>
        </p:spPr>
      </p:sp>
      <p:sp>
        <p:nvSpPr>
          <p:cNvPr id="10" name="Shape 6"/>
          <p:cNvSpPr/>
          <p:nvPr/>
        </p:nvSpPr>
        <p:spPr>
          <a:xfrm>
            <a:off x="10365343" y="1714143"/>
            <a:ext cx="614005" cy="614005"/>
          </a:xfrm>
          <a:prstGeom prst="roundRect">
            <a:avLst>
              <a:gd name="adj" fmla="val 14890898"/>
            </a:avLst>
          </a:prstGeom>
          <a:solidFill>
            <a:srgbClr val="1D1D1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4174" y="1882973"/>
            <a:ext cx="276344" cy="27634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5343" y="2532817"/>
            <a:ext cx="3343989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Product Catalog Management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0365343" y="3295174"/>
            <a:ext cx="3343989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Comprehensive SKU tracking with vendor linking, reorder thresholds, category organization, and CSV batch import capabilities.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02799" y="5341619"/>
            <a:ext cx="8316090" cy="2754165"/>
          </a:xfrm>
          <a:prstGeom prst="roundRect">
            <a:avLst>
              <a:gd name="adj" fmla="val 1320"/>
            </a:avLst>
          </a:prstGeom>
          <a:solidFill>
            <a:srgbClr val="F0EAEA"/>
          </a:solidFill>
          <a:ln/>
        </p:spPr>
      </p:sp>
      <p:sp>
        <p:nvSpPr>
          <p:cNvPr id="15" name="Shape 10"/>
          <p:cNvSpPr/>
          <p:nvPr/>
        </p:nvSpPr>
        <p:spPr>
          <a:xfrm>
            <a:off x="6407468" y="5546288"/>
            <a:ext cx="614005" cy="614005"/>
          </a:xfrm>
          <a:prstGeom prst="roundRect">
            <a:avLst>
              <a:gd name="adj" fmla="val 14890898"/>
            </a:avLst>
          </a:prstGeom>
          <a:solidFill>
            <a:srgbClr val="1D1D1B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6298" y="5715119"/>
            <a:ext cx="276344" cy="27634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07468" y="6364962"/>
            <a:ext cx="269128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Transaction Tracking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6407468" y="6807517"/>
            <a:ext cx="730186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Real-time stock-in and stock-out recording with timestamp logging, handler tracking, and automated inventory calculations.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706" y="549950"/>
            <a:ext cx="7748588" cy="124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AI-Powered Demand Forecasting Engine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06" y="2094786"/>
            <a:ext cx="996791" cy="1467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3808" y="2294096"/>
            <a:ext cx="24920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893808" y="2725102"/>
            <a:ext cx="6552486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Historical sales data, seasonal patterns, and real-time inventory levels aggregated from MySQL database.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06" y="3562588"/>
            <a:ext cx="996791" cy="1467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3808" y="3761899"/>
            <a:ext cx="24920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ML Analysis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93808" y="4192905"/>
            <a:ext cx="6552486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Python microservice using TensorFlow and Scikit-learn predicts future demand with daily and weekly forecasts.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06" y="5030391"/>
            <a:ext cx="996791" cy="1467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3808" y="5229701"/>
            <a:ext cx="24920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Actionable Insights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893808" y="5660708"/>
            <a:ext cx="6552486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Visual forecast trends with risk identification, highlighting products approaching stockout thresholds.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97706" y="6722388"/>
            <a:ext cx="7748588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AI engine continuously learns from new transaction data, improving prediction accuracy over time and adapting to changing market conditions and seasonal variations.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166" y="446365"/>
            <a:ext cx="7223046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Automated Restock &amp; Alert System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166" y="1379696"/>
            <a:ext cx="162282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68166" y="1632585"/>
            <a:ext cx="7938016" cy="2286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5" name="Text 3"/>
          <p:cNvSpPr/>
          <p:nvPr/>
        </p:nvSpPr>
        <p:spPr>
          <a:xfrm>
            <a:off x="568166" y="1759387"/>
            <a:ext cx="266307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Smart Recommendations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68166" y="2175272"/>
            <a:ext cx="793801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identifies items requiring restock based on forecast models and current inventory 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levels</a:t>
            </a: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8166" y="2719030"/>
            <a:ext cx="162282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68166" y="2971919"/>
            <a:ext cx="7938016" cy="2286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9" name="Text 7"/>
          <p:cNvSpPr/>
          <p:nvPr/>
        </p:nvSpPr>
        <p:spPr>
          <a:xfrm>
            <a:off x="568166" y="3098721"/>
            <a:ext cx="2089547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Auto-Generated POs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68166" y="3514606"/>
            <a:ext cx="767258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System creates purchase orders with pre-filled vendor details, quantities, and delivery requirements.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68166" y="4058364"/>
            <a:ext cx="162282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68166" y="4311253"/>
            <a:ext cx="7938016" cy="2286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13" name="Text 11"/>
          <p:cNvSpPr/>
          <p:nvPr/>
        </p:nvSpPr>
        <p:spPr>
          <a:xfrm>
            <a:off x="568166" y="4438055"/>
            <a:ext cx="202930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Vendor Notification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68166" y="4853940"/>
            <a:ext cx="793801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Automated email and SMS alerts sent to vendors with order details and approval workflows.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68166" y="5397698"/>
            <a:ext cx="162282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68166" y="5650587"/>
            <a:ext cx="7938016" cy="2286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17" name="Text 15"/>
          <p:cNvSpPr/>
          <p:nvPr/>
        </p:nvSpPr>
        <p:spPr>
          <a:xfrm>
            <a:off x="568166" y="5777389"/>
            <a:ext cx="202930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Alerts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68166" y="6193274"/>
            <a:ext cx="793801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Low stock, expiry 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warnings</a:t>
            </a: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and vendor response tracking keep teams informed and proactive.</a:t>
            </a:r>
            <a:endParaRPr lang="en-US" sz="12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684" y="1356836"/>
            <a:ext cx="5159931" cy="5159931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8909804" y="6722150"/>
            <a:ext cx="5620235" cy="1418240"/>
          </a:xfrm>
          <a:prstGeom prst="roundRect">
            <a:avLst>
              <a:gd name="adj" fmla="val 2014"/>
            </a:avLst>
          </a:prstGeom>
          <a:solidFill>
            <a:srgbClr val="DADAD7"/>
          </a:solidFill>
          <a:ln/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086" y="6973372"/>
            <a:ext cx="202883" cy="162282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9437251" y="6924913"/>
            <a:ext cx="4470202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Proactive Intelligence:</a:t>
            </a:r>
            <a:r>
              <a:rPr lang="en-US" sz="12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SmartShelfX eliminates manual monitoring by automatically detecting inventory risks and initiating corrective actions before stockouts occur.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216" y="589836"/>
            <a:ext cx="9039701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Technical Architecture &amp; Technology Stack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587216" y="1449586"/>
            <a:ext cx="13455968" cy="1012388"/>
          </a:xfrm>
          <a:prstGeom prst="roundRect">
            <a:avLst>
              <a:gd name="adj" fmla="val 2486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10076" y="1472446"/>
            <a:ext cx="671036" cy="966668"/>
          </a:xfrm>
          <a:prstGeom prst="rect">
            <a:avLst/>
          </a:prstGeom>
          <a:solidFill>
            <a:srgbClr val="F0EAE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45" y="1829872"/>
            <a:ext cx="251579" cy="2515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48872" y="1640205"/>
            <a:ext cx="209728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Frontend Layer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448872" y="2002988"/>
            <a:ext cx="12403693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React</a:t>
            </a: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– Modern, responsive UI with intuitive dashboards and real-time data visualization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87216" y="2629733"/>
            <a:ext cx="13455968" cy="1012388"/>
          </a:xfrm>
          <a:prstGeom prst="roundRect">
            <a:avLst>
              <a:gd name="adj" fmla="val 2486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0076" y="2652593"/>
            <a:ext cx="671036" cy="966668"/>
          </a:xfrm>
          <a:prstGeom prst="rect">
            <a:avLst/>
          </a:prstGeom>
          <a:solidFill>
            <a:srgbClr val="F0EAE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745" y="3010019"/>
            <a:ext cx="251579" cy="25157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48872" y="2820353"/>
            <a:ext cx="209728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Backend Services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1448872" y="3183136"/>
            <a:ext cx="12403693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Spring Boot</a:t>
            </a: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– Robust REST APIs handling authentication, transactions, and business logic with scalable architecture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587216" y="3809881"/>
            <a:ext cx="13455968" cy="1012388"/>
          </a:xfrm>
          <a:prstGeom prst="roundRect">
            <a:avLst>
              <a:gd name="adj" fmla="val 2486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10076" y="3832741"/>
            <a:ext cx="671036" cy="966668"/>
          </a:xfrm>
          <a:prstGeom prst="rect">
            <a:avLst/>
          </a:prstGeom>
          <a:solidFill>
            <a:srgbClr val="F0EAE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9745" y="4190167"/>
            <a:ext cx="251579" cy="25157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448872" y="4000500"/>
            <a:ext cx="209728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Storage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1448872" y="4363283"/>
            <a:ext cx="12403693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MySQL with Hibernate ORM</a:t>
            </a: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– Relational database managing users, products, transactions, and purchase orders with optimized queries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587216" y="4990028"/>
            <a:ext cx="13455968" cy="1012388"/>
          </a:xfrm>
          <a:prstGeom prst="roundRect">
            <a:avLst>
              <a:gd name="adj" fmla="val 2486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10076" y="5012888"/>
            <a:ext cx="671036" cy="966668"/>
          </a:xfrm>
          <a:prstGeom prst="rect">
            <a:avLst/>
          </a:prstGeom>
          <a:solidFill>
            <a:srgbClr val="F0EAEA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9745" y="5370314"/>
            <a:ext cx="251579" cy="25157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448872" y="5180647"/>
            <a:ext cx="209728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Engine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1448872" y="5543431"/>
            <a:ext cx="12403693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Python ML Service</a:t>
            </a: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– TensorFlow and Scikit-learn models accessible via REST API for demand forecasting and predictive analytics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610076" y="6170175"/>
            <a:ext cx="13455968" cy="1010485"/>
          </a:xfrm>
          <a:prstGeom prst="roundRect">
            <a:avLst>
              <a:gd name="adj" fmla="val 2486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610076" y="6193036"/>
            <a:ext cx="671036" cy="966668"/>
          </a:xfrm>
          <a:prstGeom prst="rect">
            <a:avLst/>
          </a:prstGeom>
          <a:solidFill>
            <a:srgbClr val="F0EAEA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745" y="6550462"/>
            <a:ext cx="251579" cy="25157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448872" y="6360795"/>
            <a:ext cx="2325767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Analytics &amp; Reporting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1448872" y="6723578"/>
            <a:ext cx="12403693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Chart.js</a:t>
            </a: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– Interactive visualizations including trend analysis, comparison charts, and exportable Excel/PDF reports</a:t>
            </a:r>
            <a:endParaRPr lang="en-US" sz="1300" dirty="0"/>
          </a:p>
        </p:txBody>
      </p:sp>
      <p:sp>
        <p:nvSpPr>
          <p:cNvPr id="29" name="Shape 17">
            <a:extLst>
              <a:ext uri="{FF2B5EF4-FFF2-40B4-BE49-F238E27FC236}">
                <a16:creationId xmlns:a16="http://schemas.microsoft.com/office/drawing/2014/main" id="{E52F2F21-39F6-2197-3003-80035C0E4916}"/>
              </a:ext>
            </a:extLst>
          </p:cNvPr>
          <p:cNvSpPr/>
          <p:nvPr/>
        </p:nvSpPr>
        <p:spPr>
          <a:xfrm>
            <a:off x="0" y="7550408"/>
            <a:ext cx="14530039" cy="599539"/>
          </a:xfrm>
          <a:prstGeom prst="roundRect">
            <a:avLst>
              <a:gd name="adj" fmla="val 50000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32C303-80F1-CE37-7FF2-786A5176BCC2}"/>
              </a:ext>
            </a:extLst>
          </p:cNvPr>
          <p:cNvSpPr txBox="1"/>
          <p:nvPr/>
        </p:nvSpPr>
        <p:spPr>
          <a:xfrm>
            <a:off x="100362" y="7665511"/>
            <a:ext cx="14429678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Built for enterprise scale</a:t>
            </a:r>
            <a:r>
              <a:rPr lang="en-US" sz="13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with secure JWT authentication, role-based access control, and comprehensive audit trails ensuring compliance and operational excellence.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2B8F60-C648-0E7F-6054-6A36C56B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4" y="1953996"/>
            <a:ext cx="13232072" cy="5325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CD3FE-EA1B-7C71-42E4-BA43F0C3E0AA}"/>
              </a:ext>
            </a:extLst>
          </p:cNvPr>
          <p:cNvSpPr txBox="1"/>
          <p:nvPr/>
        </p:nvSpPr>
        <p:spPr>
          <a:xfrm>
            <a:off x="981308" y="796520"/>
            <a:ext cx="7315200" cy="637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</a:rPr>
              <a:t>Database</a:t>
            </a:r>
            <a:r>
              <a:rPr lang="en-US" dirty="0">
                <a:solidFill>
                  <a:srgbClr val="1D1D1B"/>
                </a:solidFill>
                <a:latin typeface="Tomorrow Semi Bold" pitchFamily="34" charset="0"/>
              </a:rPr>
              <a:t> </a:t>
            </a:r>
            <a:r>
              <a:rPr lang="en-US" sz="3200" dirty="0">
                <a:solidFill>
                  <a:srgbClr val="1D1D1B"/>
                </a:solidFill>
                <a:latin typeface="Tomorrow Semi Bold" pitchFamily="34" charset="0"/>
              </a:rPr>
              <a:t>Schema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176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69DEA7-5F53-CAD8-D9F0-05AF7F54B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0"/>
            <a:ext cx="6400800" cy="8229600"/>
          </a:xfrm>
          <a:prstGeom prst="rect">
            <a:avLst/>
          </a:prstGeom>
        </p:spPr>
      </p:pic>
      <p:pic>
        <p:nvPicPr>
          <p:cNvPr id="7" name="Picture 6" descr="A black letter on a white background&#10;&#10;AI-generated content may be incorrect.">
            <a:extLst>
              <a:ext uri="{FF2B5EF4-FFF2-40B4-BE49-F238E27FC236}">
                <a16:creationId xmlns:a16="http://schemas.microsoft.com/office/drawing/2014/main" id="{82FF81C6-4752-1D26-1314-6BD19A33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15" y="3455578"/>
            <a:ext cx="6335009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458</Words>
  <Application>Microsoft Office PowerPoint</Application>
  <PresentationFormat>Custom</PresentationFormat>
  <Paragraphs>56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Tomorrow Light</vt:lpstr>
      <vt:lpstr>Arial</vt:lpstr>
      <vt:lpstr>Tomorrow</vt:lpstr>
      <vt:lpstr>Tomorrow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ROHIT ALLANKI</cp:lastModifiedBy>
  <cp:revision>2</cp:revision>
  <dcterms:created xsi:type="dcterms:W3CDTF">2025-12-08T17:13:38Z</dcterms:created>
  <dcterms:modified xsi:type="dcterms:W3CDTF">2025-12-08T18:25:02Z</dcterms:modified>
</cp:coreProperties>
</file>